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B996564-2BE3-4432-8C54-72CEDE41F74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7C83D-90F3-4B40-8EA4-56FEA24E45D1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633EB-131B-48C4-95DB-62290ADAD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456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C633EB-131B-48C4-95DB-62290ADAD5A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254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C633EB-131B-48C4-95DB-62290ADAD5A5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138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80AF-5EC3-4DD7-B346-C5AC1CF05B7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786E-2A21-4219-8ED3-A751D9814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141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80AF-5EC3-4DD7-B346-C5AC1CF05B7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786E-2A21-4219-8ED3-A751D9814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73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80AF-5EC3-4DD7-B346-C5AC1CF05B7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786E-2A21-4219-8ED3-A751D9814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085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80AF-5EC3-4DD7-B346-C5AC1CF05B7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786E-2A21-4219-8ED3-A751D9814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03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80AF-5EC3-4DD7-B346-C5AC1CF05B7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786E-2A21-4219-8ED3-A751D9814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521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80AF-5EC3-4DD7-B346-C5AC1CF05B7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786E-2A21-4219-8ED3-A751D9814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0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80AF-5EC3-4DD7-B346-C5AC1CF05B7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786E-2A21-4219-8ED3-A751D9814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20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80AF-5EC3-4DD7-B346-C5AC1CF05B7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786E-2A21-4219-8ED3-A751D9814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8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80AF-5EC3-4DD7-B346-C5AC1CF05B7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786E-2A21-4219-8ED3-A751D9814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27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80AF-5EC3-4DD7-B346-C5AC1CF05B7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786E-2A21-4219-8ED3-A751D9814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0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680AF-5EC3-4DD7-B346-C5AC1CF05B7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786E-2A21-4219-8ED3-A751D9814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88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680AF-5EC3-4DD7-B346-C5AC1CF05B7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7786E-2A21-4219-8ED3-A751D9814A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45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1. Эволюция стратегического менеджмента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3717032"/>
            <a:ext cx="7272808" cy="244827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План</a:t>
            </a:r>
          </a:p>
          <a:p>
            <a:r>
              <a:rPr lang="ru-RU" dirty="0" smtClean="0"/>
              <a:t>1. История </a:t>
            </a:r>
            <a:r>
              <a:rPr lang="ru-RU" dirty="0"/>
              <a:t>развития менеджмента в системе управления </a:t>
            </a:r>
            <a:r>
              <a:rPr lang="ru-RU" dirty="0" smtClean="0"/>
              <a:t>организацией</a:t>
            </a:r>
          </a:p>
          <a:p>
            <a:r>
              <a:rPr lang="ru-RU" dirty="0" smtClean="0"/>
              <a:t>2</a:t>
            </a:r>
            <a:r>
              <a:rPr lang="ru-RU" dirty="0"/>
              <a:t>. Общая концепция стратегического управления</a:t>
            </a:r>
          </a:p>
          <a:p>
            <a:r>
              <a:rPr lang="ru-RU" dirty="0"/>
              <a:t>3. Управленческие стили и стратегическое управление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21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	Правда</a:t>
            </a:r>
            <a:r>
              <a:rPr lang="ru-RU" dirty="0"/>
              <a:t>, довольно скоро в мире управления осознали принципиальную ограниченность "тейлоризма". Последующий крупный шаг в развитии западной управленческой мысли, тесно связанный с предыдущим, состоял в распространении "принципов управления", сформулированных А. </a:t>
            </a:r>
            <a:r>
              <a:rPr lang="ru-RU" dirty="0" err="1"/>
              <a:t>Файолем</a:t>
            </a:r>
            <a:r>
              <a:rPr lang="ru-RU" dirty="0"/>
              <a:t>, что можно признать первым самостоятельным результатом "науки администрирования" в ее теперь уже классическом варианте, ориентированном прежде всего на построение "формальных" организационных структур и систем. Не случайно американцы называют этого француза отцом менеджмента.</a:t>
            </a:r>
          </a:p>
        </p:txBody>
      </p:sp>
    </p:spTree>
    <p:extLst>
      <p:ext uri="{BB962C8B-B14F-4D97-AF65-F5344CB8AC3E}">
        <p14:creationId xmlns:p14="http://schemas.microsoft.com/office/powerpoint/2010/main" val="1071659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/>
              <a:t>Третий прорыв в управленческой мысли, сопоставимый по своему значению с первыми двумя и называемый часто "неоклассическим" – зарождение школы "человеческих отношений" на рубеже 30-х годов. В 1940-60-е годы это направление было продолжено развитием теории организаций как социальных систем, но по своему характеру это было не что иное, как использование достижений психологии и социологии – наук о человеческом поведении – в управлении.</a:t>
            </a:r>
          </a:p>
        </p:txBody>
      </p:sp>
    </p:spTree>
    <p:extLst>
      <p:ext uri="{BB962C8B-B14F-4D97-AF65-F5344CB8AC3E}">
        <p14:creationId xmlns:p14="http://schemas.microsoft.com/office/powerpoint/2010/main" val="1199692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	Новый </a:t>
            </a:r>
            <a:r>
              <a:rPr lang="ru-RU" dirty="0"/>
              <a:t>рывок в управленческой мысли – развитие современных количественных методов обоснования решений в 1950-60-е годы – оказался прямым следствием применения математики и компьютеров в управлении.</a:t>
            </a:r>
          </a:p>
        </p:txBody>
      </p:sp>
    </p:spTree>
    <p:extLst>
      <p:ext uri="{BB962C8B-B14F-4D97-AF65-F5344CB8AC3E}">
        <p14:creationId xmlns:p14="http://schemas.microsoft.com/office/powerpoint/2010/main" val="1145425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	Если </a:t>
            </a:r>
            <a:r>
              <a:rPr lang="ru-RU" dirty="0"/>
              <a:t>говорить о годах 90-х, то здесь просматриваются три наиболее интересные тенденции. Первая из них связана с некоторым возвратом к прошлому – осознанием значения материальной, технологической базы современного производства и оказания услуг. Это вызвано не только применением компьютеров в управлении, но и вообще усилением влияния технического прогресса на достижение целей организации, повышением роли производительности и качества для победы в конкуренции.</a:t>
            </a:r>
          </a:p>
        </p:txBody>
      </p:sp>
    </p:spTree>
    <p:extLst>
      <p:ext uri="{BB962C8B-B14F-4D97-AF65-F5344CB8AC3E}">
        <p14:creationId xmlns:p14="http://schemas.microsoft.com/office/powerpoint/2010/main" val="1415212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2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Однако</a:t>
            </a:r>
            <a:r>
              <a:rPr lang="ru-RU" dirty="0"/>
              <a:t>, параллельно с этим наблюдается и вторая тенденция, касающаяся уже социальных, поведенческих аспектов, – это усиление внимания не только к организационной культуре, но и к различным формам демократизации управления, участия рядовых работников в прибылях, в осуществлении управленческих функций, в собственности.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1364683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Следует </a:t>
            </a:r>
            <a:r>
              <a:rPr lang="ru-RU" dirty="0"/>
              <a:t>иметь в виду, что за свою историю человечество выработало всего три принципиально различных инструмента управления – то есть воздействия на людей. Первое – это иерархия, организация, где основное средство воздействия – отношения власти-подчинения, давление на человека сверху, с помощью принуждения, контроля над распределением материальных благ и т.п.</a:t>
            </a:r>
          </a:p>
        </p:txBody>
      </p:sp>
    </p:spTree>
    <p:extLst>
      <p:ext uri="{BB962C8B-B14F-4D97-AF65-F5344CB8AC3E}">
        <p14:creationId xmlns:p14="http://schemas.microsoft.com/office/powerpoint/2010/main" val="1459559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Второе </a:t>
            </a:r>
            <a:r>
              <a:rPr lang="ru-RU" dirty="0"/>
              <a:t>– культура, то есть вырабатываемые и признаваемые обществом, организацией, группой ценности, социальные нормы, установки, шаблоны поведения, ритуалы, которые заставляют человека вести себя так, а не иначе.</a:t>
            </a:r>
          </a:p>
        </p:txBody>
      </p:sp>
    </p:spTree>
    <p:extLst>
      <p:ext uri="{BB962C8B-B14F-4D97-AF65-F5344CB8AC3E}">
        <p14:creationId xmlns:p14="http://schemas.microsoft.com/office/powerpoint/2010/main" val="1256652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Третье </a:t>
            </a:r>
            <a:r>
              <a:rPr lang="ru-RU" dirty="0"/>
              <a:t>– это рынок, то есть сеть равноправных отношений по горизонтали, основанных на купле-продаже продукции и услуг, на отношениях собственности, на равновесии интересов продавца и покупателя.</a:t>
            </a:r>
          </a:p>
        </p:txBody>
      </p:sp>
    </p:spTree>
    <p:extLst>
      <p:ext uri="{BB962C8B-B14F-4D97-AF65-F5344CB8AC3E}">
        <p14:creationId xmlns:p14="http://schemas.microsoft.com/office/powerpoint/2010/main" val="420674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2. Общая концепция стратегического управления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u="sng" dirty="0" smtClean="0"/>
              <a:t>Возникновение </a:t>
            </a:r>
            <a:r>
              <a:rPr lang="ru-RU" u="sng" dirty="0"/>
              <a:t>потребности в стратегическом управлении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Действия </a:t>
            </a:r>
            <a:r>
              <a:rPr lang="ru-RU" dirty="0"/>
              <a:t>организаций и их руководителей не могут сводиться к простому реагированию на происходящие перемены. Все шире признается необходимость сознательного управления изменениями на основе научно обоснованной процедуры их предвидения, регулирования, приспособления к целям организации, к изменяющимся внешним условиям. Точно так же и сама организация должна адекватно реагировать на изменения во внешней среде.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3974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Современным </a:t>
            </a:r>
            <a:r>
              <a:rPr lang="ru-RU" dirty="0"/>
              <a:t>инструментом управления развитием организации в условиях нарастающих изменений во внешней среде и связанной с этим неопределенности является методология стратегического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319096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В </a:t>
            </a:r>
            <a:r>
              <a:rPr lang="ru-RU" dirty="0"/>
              <a:t>последнее время все более популярными становятся слова «стратегия», «стратегическое планирование», «стратегический менеджмент». Усиливается поток научной и учебно-методической литературы, исследующей вышеназванные понятия. Рассмотрение проблем социально-экономического развития с позиций стратегического мышления становится объективной необходимостью.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13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Многие </a:t>
            </a:r>
            <a:r>
              <a:rPr lang="ru-RU" dirty="0"/>
              <a:t>руководители, имеющие опыт планирования, и просто энергичные люди не добиваются желаемого успеха из-за того, что распыляют свои силы, стремясь охватить как можно больше рынков, произвести как можно больше разнообразных продуктов и удовлетворить потребности различных групп клиентов</a:t>
            </a:r>
          </a:p>
        </p:txBody>
      </p:sp>
    </p:spTree>
    <p:extLst>
      <p:ext uri="{BB962C8B-B14F-4D97-AF65-F5344CB8AC3E}">
        <p14:creationId xmlns:p14="http://schemas.microsoft.com/office/powerpoint/2010/main" val="1885624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Для </a:t>
            </a:r>
            <a:r>
              <a:rPr lang="ru-RU" dirty="0"/>
              <a:t>успеха же необходимы - целенаправленная концентрация сил и правильно выбранная стратегия. Иными словами: кто лучше планирует свою стратегию, тот быстрее достигает успеха.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7229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Слово </a:t>
            </a:r>
            <a:r>
              <a:rPr lang="ru-RU" dirty="0"/>
              <a:t>"стратегия" означает "искусство развертывания войск в бою". За последние 20 лет это понятие широко вошло в обиход специалистов, теорию и практику менеджмента как набор правил, которыми руководствуется организация при принятии управленческих решений.</a:t>
            </a:r>
          </a:p>
        </p:txBody>
      </p:sp>
    </p:spTree>
    <p:extLst>
      <p:ext uri="{BB962C8B-B14F-4D97-AF65-F5344CB8AC3E}">
        <p14:creationId xmlns:p14="http://schemas.microsoft.com/office/powerpoint/2010/main" val="616303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/>
              <a:t>Стратегия организации – это генеральный план действий, определяющий приоритеты стратегических задач, ресурсы и последовательность шагов по достижению стратегических целей. Главная задача стратегии состоит в том, чтобы перевести организацию из ее настоящего состояния в желаемое руководством будущее состояние.</a:t>
            </a:r>
          </a:p>
        </p:txBody>
      </p:sp>
    </p:spTree>
    <p:extLst>
      <p:ext uri="{BB962C8B-B14F-4D97-AF65-F5344CB8AC3E}">
        <p14:creationId xmlns:p14="http://schemas.microsoft.com/office/powerpoint/2010/main" val="1130720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u="sng" dirty="0" smtClean="0"/>
              <a:t>В </a:t>
            </a:r>
            <a:r>
              <a:rPr lang="ru-RU" u="sng" dirty="0"/>
              <a:t>зависимости от выбранного объекта стратегического управления различают:</a:t>
            </a:r>
            <a:r>
              <a:rPr lang="ru-RU" dirty="0"/>
              <a:t> корпоративную стратегию – стратегию организации в целом; бизнес-стратегию – стратегию отдельного стратегического подразделения организации; функциональную стратегию – стратегию функциональной зоны хозяйствования.</a:t>
            </a:r>
          </a:p>
        </p:txBody>
      </p:sp>
    </p:spTree>
    <p:extLst>
      <p:ext uri="{BB962C8B-B14F-4D97-AF65-F5344CB8AC3E}">
        <p14:creationId xmlns:p14="http://schemas.microsoft.com/office/powerpoint/2010/main" val="7706357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	Примером </a:t>
            </a:r>
            <a:r>
              <a:rPr lang="ru-RU" dirty="0"/>
              <a:t>корпоративной стратегии может служить стратегия организации в определенной стратегической зоне хозяйствования (определенный сегмент рынка). Бизнес-стратегию может иллюстрировать стратегия подразделения по производству бытовых холодильников многоотраслевой электротехнической организации. Функциональная стратегия может быть представлена стратегией управления персоналом организации, производством, финансами и стратегиями в других сферах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4223818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u="sng" dirty="0" smtClean="0"/>
              <a:t>В </a:t>
            </a:r>
            <a:r>
              <a:rPr lang="ru-RU" u="sng" dirty="0"/>
              <a:t>развитии методологии стратегического управления выделяют несколько этапов.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	Управление </a:t>
            </a:r>
            <a:r>
              <a:rPr lang="ru-RU" i="1" dirty="0"/>
              <a:t>на основе контроля за исполнением</a:t>
            </a:r>
            <a:r>
              <a:rPr lang="ru-RU" dirty="0"/>
              <a:t>, при котором реакция организаций на изменения появляется после совершения событий. Это реактивная адаптация, которая наиболее естественна для организации, но требует много времени на осознание неизбежности изменений, выработку новой стратегии и адаптацию к ней системы. В условиях нарастания темпов изменений это неприемлемо.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5082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 smtClean="0"/>
              <a:t>	Управление </a:t>
            </a:r>
            <a:r>
              <a:rPr lang="ru-RU" i="1" dirty="0"/>
              <a:t>на основе экстраполяции</a:t>
            </a:r>
            <a:r>
              <a:rPr lang="ru-RU" dirty="0"/>
              <a:t>, когда темп изменений ускоряется, но будущее еще можно предсказывать путем экстраполяции прошлых тенденций (долгосрочное планирование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i="1" dirty="0" smtClean="0"/>
              <a:t>	Управление </a:t>
            </a:r>
            <a:r>
              <a:rPr lang="ru-RU" i="1" dirty="0"/>
              <a:t>на основе предвидения изменений</a:t>
            </a:r>
            <a:r>
              <a:rPr lang="ru-RU" dirty="0"/>
              <a:t>, когда начали возникать неожиданные явления и темп изменений ускорился, однако не настолько, чтобы нельзя было вовремя предусмотреть будущие тенденции и определить реакцию на них путем выработки соответствующей стратегии (стратегическое планирование).</a:t>
            </a:r>
          </a:p>
        </p:txBody>
      </p:sp>
    </p:spTree>
    <p:extLst>
      <p:ext uri="{BB962C8B-B14F-4D97-AF65-F5344CB8AC3E}">
        <p14:creationId xmlns:p14="http://schemas.microsoft.com/office/powerpoint/2010/main" val="6634543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ru-RU" i="1" dirty="0" smtClean="0"/>
              <a:t>	Управление </a:t>
            </a:r>
            <a:r>
              <a:rPr lang="ru-RU" i="1" dirty="0"/>
              <a:t>на основе гибких экстренных решений</a:t>
            </a:r>
            <a:r>
              <a:rPr lang="ru-RU" dirty="0"/>
              <a:t>, которое складывается в настоящее время, в условиях, когда многие важные задачи возникают настолько стремительно, что их невозможно вовремя предусмотреть (стратегическое управление в реальном масштабе времени).</a:t>
            </a:r>
          </a:p>
        </p:txBody>
      </p:sp>
    </p:spTree>
    <p:extLst>
      <p:ext uri="{BB962C8B-B14F-4D97-AF65-F5344CB8AC3E}">
        <p14:creationId xmlns:p14="http://schemas.microsoft.com/office/powerpoint/2010/main" val="3138761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u="sng" dirty="0" smtClean="0"/>
              <a:t>Основное </a:t>
            </a:r>
            <a:r>
              <a:rPr lang="ru-RU" u="sng" dirty="0"/>
              <a:t>различие между долгосрочным и стратегическим планированием заключается в трактовке будущего</a:t>
            </a:r>
            <a:r>
              <a:rPr lang="ru-RU" dirty="0"/>
              <a:t>. В системе долгосрочного планирования делается допущение, что будущее может быть предсказано путем экстраполяции исторически сложившихся тенденций роста. Руководители организации обычно исходят из того, что в перспективе итоги деятельности улучшатся по сравнению с прошлым, и эту посылку закладывают в обоснование плана.</a:t>
            </a:r>
          </a:p>
        </p:txBody>
      </p:sp>
    </p:spTree>
    <p:extLst>
      <p:ext uri="{BB962C8B-B14F-4D97-AF65-F5344CB8AC3E}">
        <p14:creationId xmlns:p14="http://schemas.microsoft.com/office/powerpoint/2010/main" val="122845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Стратегический </a:t>
            </a:r>
            <a:r>
              <a:rPr lang="ru-RU" dirty="0"/>
              <a:t>менеджмент уже в течение двух десятков лет является одним из общепризнанных направлений экономической науки в промышленно развитых странах. В нашей стране стратегический менеджмент и как наука, и как инструмент управления предприятием на практике еще находится в стадии становления.</a:t>
            </a:r>
          </a:p>
        </p:txBody>
      </p:sp>
    </p:spTree>
    <p:extLst>
      <p:ext uri="{BB962C8B-B14F-4D97-AF65-F5344CB8AC3E}">
        <p14:creationId xmlns:p14="http://schemas.microsoft.com/office/powerpoint/2010/main" val="40581738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	В </a:t>
            </a:r>
            <a:r>
              <a:rPr lang="ru-RU" dirty="0"/>
              <a:t>системе стратегического планирования не предполагается, что будущее непременно должно быть лучше прошлого и его можно изучать методами экстраполяции. Поэтому в стратегическом планировании важное место отводится анализу перспектив организации, задачей которого является выяснение тех тенденций, опасностей, возможностей, а также отдельных чрезвычайных ситуаций, которые способны изменить сложившиеся тенденции. Этот анализ дополняется анализом позиций в конкурентной борьбе.</a:t>
            </a:r>
          </a:p>
        </p:txBody>
      </p:sp>
    </p:spTree>
    <p:extLst>
      <p:ext uri="{BB962C8B-B14F-4D97-AF65-F5344CB8AC3E}">
        <p14:creationId xmlns:p14="http://schemas.microsoft.com/office/powerpoint/2010/main" val="18884086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Известно</a:t>
            </a:r>
            <a:r>
              <a:rPr lang="ru-RU" dirty="0"/>
              <a:t>, что термин "долгосрочное планирование" употребляют для обозначения работ по планированию мероприятий, которые будут сказываться на деятельности организации в долгосрочном аспекте. При этом в зависимости от сферы деятельности эта перспектива может охватывать 5, 10 лет или несколько десятилетий.</a:t>
            </a:r>
          </a:p>
        </p:txBody>
      </p:sp>
    </p:spTree>
    <p:extLst>
      <p:ext uri="{BB962C8B-B14F-4D97-AF65-F5344CB8AC3E}">
        <p14:creationId xmlns:p14="http://schemas.microsoft.com/office/powerpoint/2010/main" val="21157988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Это </a:t>
            </a:r>
            <a:r>
              <a:rPr lang="ru-RU" dirty="0"/>
              <a:t>позволяет понять структуру процесса планирования стратегии, роль и методологию стратегической сегментации рынка; разобраться в новом методическом инструментарии, используемом при анализе стратегических альтернатив и выборе стратегий наметить и спроектировать систему управления реализацией стратегии и организационные структуры управления, позволяющие достичь стоящие перед ней цели в условиях стратегических изменений.</a:t>
            </a:r>
          </a:p>
        </p:txBody>
      </p:sp>
    </p:spTree>
    <p:extLst>
      <p:ext uri="{BB962C8B-B14F-4D97-AF65-F5344CB8AC3E}">
        <p14:creationId xmlns:p14="http://schemas.microsoft.com/office/powerpoint/2010/main" val="37770665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Принципы </a:t>
            </a:r>
            <a:r>
              <a:rPr lang="ru-RU" dirty="0"/>
              <a:t>системности предполагают рассмотрение современной организации, в первую очередь, как социально-экономической системы, обладающей рядом специфических, присущих только ей особенностей:</a:t>
            </a:r>
          </a:p>
        </p:txBody>
      </p:sp>
    </p:spTree>
    <p:extLst>
      <p:ext uri="{BB962C8B-B14F-4D97-AF65-F5344CB8AC3E}">
        <p14:creationId xmlns:p14="http://schemas.microsoft.com/office/powerpoint/2010/main" val="21535002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- </a:t>
            </a:r>
            <a:r>
              <a:rPr lang="ru-RU" dirty="0"/>
              <a:t>целостностью, когда все элементы и части системы служат достижению общих целей, стоящих перед организацией в целом. Это не исключает возможности возникновения неантагонистических противоречий между ее отдельными элементами (подразделениями);</a:t>
            </a:r>
          </a:p>
        </p:txBody>
      </p:sp>
    </p:spTree>
    <p:extLst>
      <p:ext uri="{BB962C8B-B14F-4D97-AF65-F5344CB8AC3E}">
        <p14:creationId xmlns:p14="http://schemas.microsoft.com/office/powerpoint/2010/main" val="38203437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- </a:t>
            </a:r>
            <a:r>
              <a:rPr lang="ru-RU" dirty="0"/>
              <a:t>сложностью, которая проявляется в большом количестве обратных связей, в том числе и в процессе стратегического планирования и управления;</a:t>
            </a:r>
          </a:p>
          <a:p>
            <a:pPr marL="0" indent="0">
              <a:buNone/>
            </a:pPr>
            <a:r>
              <a:rPr lang="ru-RU" dirty="0" smtClean="0"/>
              <a:t>	- </a:t>
            </a:r>
            <a:r>
              <a:rPr lang="ru-RU" dirty="0"/>
              <a:t>большой инерционностью, что предопределяет возможность с высокой степенью достоверности предсказывать развитие организаций в будущем;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291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	- </a:t>
            </a:r>
            <a:r>
              <a:rPr lang="ru-RU" dirty="0"/>
              <a:t>высокой степенью надежности функционирования, которая предопределяется взаимозаменяемостью компонентов и способов жизнедеятельности организации, возможностью использования альтернативных технологий, энергоносителей, материалов, способов организации производства и управления;</a:t>
            </a:r>
          </a:p>
          <a:p>
            <a:pPr marL="0" indent="0">
              <a:buNone/>
            </a:pPr>
            <a:r>
              <a:rPr lang="ru-RU" dirty="0" smtClean="0"/>
              <a:t>	- </a:t>
            </a:r>
            <a:r>
              <a:rPr lang="ru-RU" dirty="0"/>
              <a:t>параллельным рассмотрением натуральных и стоимостных аспектов функционирования системы.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131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u="sng" dirty="0" smtClean="0"/>
              <a:t>Ключевые </a:t>
            </a:r>
            <a:r>
              <a:rPr lang="ru-RU" u="sng" dirty="0"/>
              <a:t>принципы стратегического управления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 smtClean="0"/>
              <a:t>	- </a:t>
            </a:r>
            <a:r>
              <a:rPr lang="ru-RU" dirty="0"/>
              <a:t>четкое представление о ключевой компетенции организации, т.е. в чем эта организация сильнее своих конкурентов, в чем состоят ее конкурентные преимущества, в чем заключается ее уникальность;</a:t>
            </a:r>
          </a:p>
          <a:p>
            <a:pPr marL="0" indent="0">
              <a:buNone/>
            </a:pPr>
            <a:r>
              <a:rPr lang="ru-RU" dirty="0" smtClean="0"/>
              <a:t>	- </a:t>
            </a:r>
            <a:r>
              <a:rPr lang="ru-RU" dirty="0"/>
              <a:t>способность сосредоточить усилия управленцев на выявление ключевых факторов развития организации;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8376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	-  </a:t>
            </a:r>
            <a:r>
              <a:rPr lang="ru-RU" dirty="0"/>
              <a:t>умение создать устойчивые конкурентные преимущества в трех основных сферах: управление качеством, инновациями и ценой;</a:t>
            </a:r>
          </a:p>
          <a:p>
            <a:pPr marL="0" indent="0">
              <a:buNone/>
            </a:pPr>
            <a:r>
              <a:rPr lang="ru-RU" dirty="0" smtClean="0"/>
              <a:t>	- </a:t>
            </a:r>
            <a:r>
              <a:rPr lang="ru-RU" dirty="0"/>
              <a:t>обеспечение синергизма. Т.е. взаимодействия различных видов деятельности, дающего новое качество, не сводимое к простой сумме качеств отдельных видов деятельности;</a:t>
            </a:r>
          </a:p>
          <a:p>
            <a:pPr marL="0" indent="0">
              <a:buNone/>
            </a:pPr>
            <a:r>
              <a:rPr lang="ru-RU" dirty="0" smtClean="0"/>
              <a:t>	- </a:t>
            </a:r>
            <a:r>
              <a:rPr lang="ru-RU" dirty="0"/>
              <a:t>анализ внешней среды, т.е. внешних факторов, с которыми сталкивается организация, с целью выявления возможностей и угроз, существующих для этой организации;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05509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- </a:t>
            </a:r>
            <a:r>
              <a:rPr lang="ru-RU" dirty="0"/>
              <a:t>анализ внутренней среды организации с целью выявления ее сильных и слабых сторон;</a:t>
            </a:r>
          </a:p>
          <a:p>
            <a:pPr marL="0" indent="0">
              <a:buNone/>
            </a:pPr>
            <a:r>
              <a:rPr lang="ru-RU" dirty="0" smtClean="0"/>
              <a:t>	- </a:t>
            </a:r>
            <a:r>
              <a:rPr lang="ru-RU" dirty="0"/>
              <a:t>понимание стратегических потребностей в различных видах ресурсов и обеспечение их получения и эффективного использования.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023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91264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/>
              <a:t>В упрощенном понимании, менеджмент – это умение добиваться поставленных целей, используя труд, интеллект, мотивы поведения других людей. Менеджмент – по-русски "управление" – это функция, вид деятельности по руководству людьми в самых разнообразных организациях. Менеджмент – это также область человеческого знания, помогающего осуществить эту функцию. Наконец, менеджмент как собирательное от менеджеров – это определенная категория людей, социальный слой тех, кто осуществляет работу по управлению. Значимость менеджмента была особенно ясно осознана в 30-е годы.</a:t>
            </a:r>
          </a:p>
        </p:txBody>
      </p:sp>
    </p:spTree>
    <p:extLst>
      <p:ext uri="{BB962C8B-B14F-4D97-AF65-F5344CB8AC3E}">
        <p14:creationId xmlns:p14="http://schemas.microsoft.com/office/powerpoint/2010/main" val="104334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Уже тогда стало очевидным, что деятельность эта превратилась в профессию, область знаний – в самостоятельную дисциплину, а социальный слой – в весьма влиятельную общественную силу. Растущая роль этой общественной силы заставила заговорить о "революции менеджеров", когда оказалось, что существуют организации-гиганты, обладающие огромным экономическим, производственным, научно-техническим потенциалом, сопоставимым по мощи с целыми государствами. "Дженерал Моторс", например, неизменно присутствует в первой дюжине самых крупных экономических субъектов мира (включая как государства – США, Японию, СССР и др., так и различные организации).</a:t>
            </a:r>
          </a:p>
        </p:txBody>
      </p:sp>
    </p:spTree>
    <p:extLst>
      <p:ext uri="{BB962C8B-B14F-4D97-AF65-F5344CB8AC3E}">
        <p14:creationId xmlns:p14="http://schemas.microsoft.com/office/powerpoint/2010/main" val="863540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/>
              <a:t>Крупнейшие корпорации, банки составляют стержень экономической и политической силы великих наций. От них зависят правительства, многие из них имеют транснациональный характер, простирая свои производственные, распределительные, сервисные, информационные сети по всему миру.</a:t>
            </a:r>
          </a:p>
        </p:txBody>
      </p:sp>
    </p:spTree>
    <p:extLst>
      <p:ext uri="{BB962C8B-B14F-4D97-AF65-F5344CB8AC3E}">
        <p14:creationId xmlns:p14="http://schemas.microsoft.com/office/powerpoint/2010/main" val="1988981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А </a:t>
            </a:r>
            <a:r>
              <a:rPr lang="ru-RU" dirty="0"/>
              <a:t>значит, решения менеджеров, подобно решениям государственных деятелей, могут определять судьбы миллионов людей, государств и целых регионов. Однако роль менеджеров не ограничивается их присутствием лишь в огромных многоуровневых и разветвленных корпоративных структурах управления. В зрелой рыночной экономике не менее важен и малый бизнес.</a:t>
            </a:r>
          </a:p>
        </p:txBody>
      </p:sp>
    </p:spTree>
    <p:extLst>
      <p:ext uri="{BB962C8B-B14F-4D97-AF65-F5344CB8AC3E}">
        <p14:creationId xmlns:p14="http://schemas.microsoft.com/office/powerpoint/2010/main" val="11866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По </a:t>
            </a:r>
            <a:r>
              <a:rPr lang="ru-RU" dirty="0"/>
              <a:t>количеству – это более 95% всех фирм, по значению – это наибольшая приближенность к повседневным нуждам потребителей и в то же время полигон технического прогресса и других нововведений. Для большинства населения – это еще и работа. Умело управлять в малом бизнесе – значит выжить, устоять, вырасти. Как это сделать – тоже вопрос эффективного менеджмента.</a:t>
            </a:r>
          </a:p>
        </p:txBody>
      </p:sp>
    </p:spTree>
    <p:extLst>
      <p:ext uri="{BB962C8B-B14F-4D97-AF65-F5344CB8AC3E}">
        <p14:creationId xmlns:p14="http://schemas.microsoft.com/office/powerpoint/2010/main" val="712201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Первый </a:t>
            </a:r>
            <a:r>
              <a:rPr lang="ru-RU" dirty="0"/>
              <a:t>прорыв в управленческой мысли, происшедший в начале века и связанный с "тейлоризмом", был основан на положении о том, что управлять можно "научно". Это явилось одновременно и озарением, и иллюзией, но фактически состояло в перенесении идей инженерных наук на управление в низовом производственном звене.</a:t>
            </a:r>
          </a:p>
        </p:txBody>
      </p:sp>
    </p:spTree>
    <p:extLst>
      <p:ext uri="{BB962C8B-B14F-4D97-AF65-F5344CB8AC3E}">
        <p14:creationId xmlns:p14="http://schemas.microsoft.com/office/powerpoint/2010/main" val="18527927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135</Words>
  <Application>Microsoft Office PowerPoint</Application>
  <PresentationFormat>Экран (4:3)</PresentationFormat>
  <Paragraphs>59</Paragraphs>
  <Slides>39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Лекция 1. Эволюция стратегического менеджмента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Общая концепция стратегического управления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Ставропольский ГАУ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1. Эволюция стратегического менеджмента</dc:title>
  <dc:creator>Menedgment</dc:creator>
  <cp:lastModifiedBy>Menedgment</cp:lastModifiedBy>
  <cp:revision>7</cp:revision>
  <dcterms:created xsi:type="dcterms:W3CDTF">2014-09-10T04:28:10Z</dcterms:created>
  <dcterms:modified xsi:type="dcterms:W3CDTF">2014-09-10T06:19:16Z</dcterms:modified>
</cp:coreProperties>
</file>